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100" d="100"/>
          <a:sy n="100" d="100"/>
        </p:scale>
        <p:origin x="-516"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56997C36-E593-4214-AF30-D50D16BF7C1D}" type="datetimeFigureOut">
              <a:rPr lang="ar-IQ" smtClean="0"/>
              <a:t>12/09/1444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31C3B90-1EF7-43E3-8042-2453461B81DC}" type="slidenum">
              <a:rPr lang="ar-IQ" smtClean="0"/>
              <a:t>‹#›</a:t>
            </a:fld>
            <a:endParaRPr lang="ar-IQ"/>
          </a:p>
        </p:txBody>
      </p:sp>
    </p:spTree>
    <p:extLst>
      <p:ext uri="{BB962C8B-B14F-4D97-AF65-F5344CB8AC3E}">
        <p14:creationId xmlns:p14="http://schemas.microsoft.com/office/powerpoint/2010/main" val="1652919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6997C36-E593-4214-AF30-D50D16BF7C1D}" type="datetimeFigureOut">
              <a:rPr lang="ar-IQ" smtClean="0"/>
              <a:t>12/09/1444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31C3B90-1EF7-43E3-8042-2453461B81DC}" type="slidenum">
              <a:rPr lang="ar-IQ" smtClean="0"/>
              <a:t>‹#›</a:t>
            </a:fld>
            <a:endParaRPr lang="ar-IQ"/>
          </a:p>
        </p:txBody>
      </p:sp>
    </p:spTree>
    <p:extLst>
      <p:ext uri="{BB962C8B-B14F-4D97-AF65-F5344CB8AC3E}">
        <p14:creationId xmlns:p14="http://schemas.microsoft.com/office/powerpoint/2010/main" val="3565203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6997C36-E593-4214-AF30-D50D16BF7C1D}" type="datetimeFigureOut">
              <a:rPr lang="ar-IQ" smtClean="0"/>
              <a:t>12/09/1444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31C3B90-1EF7-43E3-8042-2453461B81DC}" type="slidenum">
              <a:rPr lang="ar-IQ" smtClean="0"/>
              <a:t>‹#›</a:t>
            </a:fld>
            <a:endParaRPr lang="ar-IQ"/>
          </a:p>
        </p:txBody>
      </p:sp>
    </p:spTree>
    <p:extLst>
      <p:ext uri="{BB962C8B-B14F-4D97-AF65-F5344CB8AC3E}">
        <p14:creationId xmlns:p14="http://schemas.microsoft.com/office/powerpoint/2010/main" val="2982493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6997C36-E593-4214-AF30-D50D16BF7C1D}" type="datetimeFigureOut">
              <a:rPr lang="ar-IQ" smtClean="0"/>
              <a:t>12/09/1444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31C3B90-1EF7-43E3-8042-2453461B81DC}" type="slidenum">
              <a:rPr lang="ar-IQ" smtClean="0"/>
              <a:t>‹#›</a:t>
            </a:fld>
            <a:endParaRPr lang="ar-IQ"/>
          </a:p>
        </p:txBody>
      </p:sp>
    </p:spTree>
    <p:extLst>
      <p:ext uri="{BB962C8B-B14F-4D97-AF65-F5344CB8AC3E}">
        <p14:creationId xmlns:p14="http://schemas.microsoft.com/office/powerpoint/2010/main" val="3906678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6997C36-E593-4214-AF30-D50D16BF7C1D}" type="datetimeFigureOut">
              <a:rPr lang="ar-IQ" smtClean="0"/>
              <a:t>12/09/1444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31C3B90-1EF7-43E3-8042-2453461B81DC}" type="slidenum">
              <a:rPr lang="ar-IQ" smtClean="0"/>
              <a:t>‹#›</a:t>
            </a:fld>
            <a:endParaRPr lang="ar-IQ"/>
          </a:p>
        </p:txBody>
      </p:sp>
    </p:spTree>
    <p:extLst>
      <p:ext uri="{BB962C8B-B14F-4D97-AF65-F5344CB8AC3E}">
        <p14:creationId xmlns:p14="http://schemas.microsoft.com/office/powerpoint/2010/main" val="487454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56997C36-E593-4214-AF30-D50D16BF7C1D}" type="datetimeFigureOut">
              <a:rPr lang="ar-IQ" smtClean="0"/>
              <a:t>12/09/1444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431C3B90-1EF7-43E3-8042-2453461B81DC}" type="slidenum">
              <a:rPr lang="ar-IQ" smtClean="0"/>
              <a:t>‹#›</a:t>
            </a:fld>
            <a:endParaRPr lang="ar-IQ"/>
          </a:p>
        </p:txBody>
      </p:sp>
    </p:spTree>
    <p:extLst>
      <p:ext uri="{BB962C8B-B14F-4D97-AF65-F5344CB8AC3E}">
        <p14:creationId xmlns:p14="http://schemas.microsoft.com/office/powerpoint/2010/main" val="1089693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56997C36-E593-4214-AF30-D50D16BF7C1D}" type="datetimeFigureOut">
              <a:rPr lang="ar-IQ" smtClean="0"/>
              <a:t>12/09/1444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431C3B90-1EF7-43E3-8042-2453461B81DC}" type="slidenum">
              <a:rPr lang="ar-IQ" smtClean="0"/>
              <a:t>‹#›</a:t>
            </a:fld>
            <a:endParaRPr lang="ar-IQ"/>
          </a:p>
        </p:txBody>
      </p:sp>
    </p:spTree>
    <p:extLst>
      <p:ext uri="{BB962C8B-B14F-4D97-AF65-F5344CB8AC3E}">
        <p14:creationId xmlns:p14="http://schemas.microsoft.com/office/powerpoint/2010/main" val="4206754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56997C36-E593-4214-AF30-D50D16BF7C1D}" type="datetimeFigureOut">
              <a:rPr lang="ar-IQ" smtClean="0"/>
              <a:t>12/09/1444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431C3B90-1EF7-43E3-8042-2453461B81DC}" type="slidenum">
              <a:rPr lang="ar-IQ" smtClean="0"/>
              <a:t>‹#›</a:t>
            </a:fld>
            <a:endParaRPr lang="ar-IQ"/>
          </a:p>
        </p:txBody>
      </p:sp>
    </p:spTree>
    <p:extLst>
      <p:ext uri="{BB962C8B-B14F-4D97-AF65-F5344CB8AC3E}">
        <p14:creationId xmlns:p14="http://schemas.microsoft.com/office/powerpoint/2010/main" val="311889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6997C36-E593-4214-AF30-D50D16BF7C1D}" type="datetimeFigureOut">
              <a:rPr lang="ar-IQ" smtClean="0"/>
              <a:t>12/09/1444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431C3B90-1EF7-43E3-8042-2453461B81DC}" type="slidenum">
              <a:rPr lang="ar-IQ" smtClean="0"/>
              <a:t>‹#›</a:t>
            </a:fld>
            <a:endParaRPr lang="ar-IQ"/>
          </a:p>
        </p:txBody>
      </p:sp>
    </p:spTree>
    <p:extLst>
      <p:ext uri="{BB962C8B-B14F-4D97-AF65-F5344CB8AC3E}">
        <p14:creationId xmlns:p14="http://schemas.microsoft.com/office/powerpoint/2010/main" val="2804737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6997C36-E593-4214-AF30-D50D16BF7C1D}" type="datetimeFigureOut">
              <a:rPr lang="ar-IQ" smtClean="0"/>
              <a:t>12/09/1444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431C3B90-1EF7-43E3-8042-2453461B81DC}" type="slidenum">
              <a:rPr lang="ar-IQ" smtClean="0"/>
              <a:t>‹#›</a:t>
            </a:fld>
            <a:endParaRPr lang="ar-IQ"/>
          </a:p>
        </p:txBody>
      </p:sp>
    </p:spTree>
    <p:extLst>
      <p:ext uri="{BB962C8B-B14F-4D97-AF65-F5344CB8AC3E}">
        <p14:creationId xmlns:p14="http://schemas.microsoft.com/office/powerpoint/2010/main" val="962016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6997C36-E593-4214-AF30-D50D16BF7C1D}" type="datetimeFigureOut">
              <a:rPr lang="ar-IQ" smtClean="0"/>
              <a:t>12/09/1444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431C3B90-1EF7-43E3-8042-2453461B81DC}" type="slidenum">
              <a:rPr lang="ar-IQ" smtClean="0"/>
              <a:t>‹#›</a:t>
            </a:fld>
            <a:endParaRPr lang="ar-IQ"/>
          </a:p>
        </p:txBody>
      </p:sp>
    </p:spTree>
    <p:extLst>
      <p:ext uri="{BB962C8B-B14F-4D97-AF65-F5344CB8AC3E}">
        <p14:creationId xmlns:p14="http://schemas.microsoft.com/office/powerpoint/2010/main" val="3817109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6997C36-E593-4214-AF30-D50D16BF7C1D}" type="datetimeFigureOut">
              <a:rPr lang="ar-IQ" smtClean="0"/>
              <a:t>12/09/1444</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31C3B90-1EF7-43E3-8042-2453461B81DC}" type="slidenum">
              <a:rPr lang="ar-IQ" smtClean="0"/>
              <a:t>‹#›</a:t>
            </a:fld>
            <a:endParaRPr lang="ar-IQ"/>
          </a:p>
        </p:txBody>
      </p:sp>
    </p:spTree>
    <p:extLst>
      <p:ext uri="{BB962C8B-B14F-4D97-AF65-F5344CB8AC3E}">
        <p14:creationId xmlns:p14="http://schemas.microsoft.com/office/powerpoint/2010/main" val="1283860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549843" y="404664"/>
            <a:ext cx="2666114" cy="523220"/>
          </a:xfrm>
          <a:prstGeom prst="rect">
            <a:avLst/>
          </a:prstGeom>
        </p:spPr>
        <p:txBody>
          <a:bodyPr wrap="none">
            <a:spAutoFit/>
          </a:bodyPr>
          <a:lstStyle/>
          <a:p>
            <a:pPr algn="ctr"/>
            <a:r>
              <a:rPr lang="ar-SA" sz="2800" b="1" dirty="0">
                <a:solidFill>
                  <a:srgbClr val="FF0000"/>
                </a:solidFill>
                <a:latin typeface="Times New Roman"/>
                <a:ea typeface="Times New Roman"/>
              </a:rPr>
              <a:t>مفقس </a:t>
            </a:r>
            <a:r>
              <a:rPr lang="ar-IQ" sz="2800" b="1" dirty="0" smtClean="0">
                <a:solidFill>
                  <a:srgbClr val="FF0000"/>
                </a:solidFill>
                <a:latin typeface="Times New Roman"/>
                <a:ea typeface="Times New Roman"/>
              </a:rPr>
              <a:t>تكثير </a:t>
            </a:r>
            <a:r>
              <a:rPr lang="ar-SA" sz="2800" b="1" dirty="0" smtClean="0">
                <a:solidFill>
                  <a:srgbClr val="FF0000"/>
                </a:solidFill>
                <a:latin typeface="Times New Roman"/>
                <a:ea typeface="Times New Roman"/>
              </a:rPr>
              <a:t>الأسماك </a:t>
            </a:r>
            <a:endParaRPr lang="ar-IQ" sz="2800" dirty="0">
              <a:solidFill>
                <a:srgbClr val="FF0000"/>
              </a:solidFill>
            </a:endParaRPr>
          </a:p>
        </p:txBody>
      </p:sp>
      <p:sp>
        <p:nvSpPr>
          <p:cNvPr id="5" name="مستطيل 4"/>
          <p:cNvSpPr/>
          <p:nvPr/>
        </p:nvSpPr>
        <p:spPr>
          <a:xfrm>
            <a:off x="4139952" y="1484784"/>
            <a:ext cx="1680267" cy="523220"/>
          </a:xfrm>
          <a:prstGeom prst="rect">
            <a:avLst/>
          </a:prstGeom>
        </p:spPr>
        <p:txBody>
          <a:bodyPr wrap="none">
            <a:spAutoFit/>
          </a:bodyPr>
          <a:lstStyle/>
          <a:p>
            <a:r>
              <a:rPr lang="ar-IQ" sz="2800" b="1" dirty="0" smtClean="0">
                <a:ea typeface="Calibri"/>
              </a:rPr>
              <a:t>بناية المفقس</a:t>
            </a:r>
            <a:endParaRPr lang="ar-IQ" sz="2800" dirty="0"/>
          </a:p>
        </p:txBody>
      </p:sp>
      <p:sp>
        <p:nvSpPr>
          <p:cNvPr id="6" name="مستطيل 5"/>
          <p:cNvSpPr/>
          <p:nvPr/>
        </p:nvSpPr>
        <p:spPr>
          <a:xfrm>
            <a:off x="323528" y="2204864"/>
            <a:ext cx="8352928" cy="3416320"/>
          </a:xfrm>
          <a:prstGeom prst="rect">
            <a:avLst/>
          </a:prstGeom>
        </p:spPr>
        <p:txBody>
          <a:bodyPr wrap="square">
            <a:spAutoFit/>
          </a:bodyPr>
          <a:lstStyle/>
          <a:p>
            <a:pPr marL="228600" algn="just">
              <a:lnSpc>
                <a:spcPct val="150000"/>
              </a:lnSpc>
              <a:spcAft>
                <a:spcPts val="1000"/>
              </a:spcAft>
            </a:pPr>
            <a:r>
              <a:rPr lang="ar-IQ" sz="2400" dirty="0" smtClean="0">
                <a:ea typeface="Calibri"/>
              </a:rPr>
              <a:t>يجب أن </a:t>
            </a:r>
            <a:r>
              <a:rPr lang="ar-IQ" sz="2400" dirty="0">
                <a:ea typeface="Calibri"/>
              </a:rPr>
              <a:t>تكون بمساحة كافية لتغطية جميع أحواض ومعدات المفقس </a:t>
            </a:r>
            <a:r>
              <a:rPr lang="ar-IQ" sz="2400" dirty="0" smtClean="0">
                <a:ea typeface="Calibri"/>
              </a:rPr>
              <a:t>ويمكن </a:t>
            </a:r>
            <a:r>
              <a:rPr lang="ar-IQ" sz="2400" dirty="0">
                <a:ea typeface="Calibri"/>
              </a:rPr>
              <a:t>بناؤها من المواد </a:t>
            </a:r>
            <a:r>
              <a:rPr lang="ar-IQ" sz="2400" dirty="0" smtClean="0">
                <a:ea typeface="Calibri"/>
              </a:rPr>
              <a:t>المتاحة مثل الخشب، الخيزران، الطابوق أو السندويج بنال. ويجب أن </a:t>
            </a:r>
            <a:r>
              <a:rPr lang="ar-IQ" sz="2400" dirty="0">
                <a:ea typeface="Calibri"/>
              </a:rPr>
              <a:t>يكون </a:t>
            </a:r>
            <a:r>
              <a:rPr lang="ar-IQ" sz="2400" dirty="0">
                <a:solidFill>
                  <a:prstClr val="black"/>
                </a:solidFill>
                <a:ea typeface="Calibri"/>
              </a:rPr>
              <a:t>السقف </a:t>
            </a:r>
            <a:r>
              <a:rPr lang="ar-IQ" sz="2400" dirty="0" smtClean="0">
                <a:ea typeface="Calibri"/>
              </a:rPr>
              <a:t>على </a:t>
            </a:r>
            <a:r>
              <a:rPr lang="ar-IQ" sz="2400" dirty="0">
                <a:ea typeface="Calibri"/>
              </a:rPr>
              <a:t>ارتفاع  لا يقل عن </a:t>
            </a:r>
            <a:r>
              <a:rPr lang="en-US" sz="2400" dirty="0" smtClean="0">
                <a:ea typeface="Calibri"/>
              </a:rPr>
              <a:t>6</a:t>
            </a:r>
            <a:r>
              <a:rPr lang="ar-IQ" sz="2400" dirty="0" smtClean="0">
                <a:ea typeface="Calibri"/>
              </a:rPr>
              <a:t>-</a:t>
            </a:r>
            <a:r>
              <a:rPr lang="en-US" sz="2400" dirty="0" smtClean="0">
                <a:ea typeface="Calibri"/>
              </a:rPr>
              <a:t>8</a:t>
            </a:r>
            <a:r>
              <a:rPr lang="en-GB" sz="2400" dirty="0" smtClean="0">
                <a:ea typeface="Calibri"/>
              </a:rPr>
              <a:t> </a:t>
            </a:r>
            <a:r>
              <a:rPr lang="ar-IQ" sz="2400" dirty="0" smtClean="0">
                <a:ea typeface="Calibri"/>
              </a:rPr>
              <a:t>م. إن الهدف من </a:t>
            </a:r>
            <a:r>
              <a:rPr lang="en-GB" sz="2400" dirty="0" smtClean="0">
                <a:ea typeface="Calibri"/>
              </a:rPr>
              <a:t> </a:t>
            </a:r>
            <a:r>
              <a:rPr lang="ar-IQ" sz="2400" dirty="0" smtClean="0">
                <a:ea typeface="Calibri"/>
              </a:rPr>
              <a:t>استخدام </a:t>
            </a:r>
            <a:r>
              <a:rPr lang="ar-IQ" sz="2400" dirty="0">
                <a:ea typeface="Calibri"/>
              </a:rPr>
              <a:t>المبنى </a:t>
            </a:r>
            <a:r>
              <a:rPr lang="ar-IQ" sz="2400" dirty="0" smtClean="0">
                <a:ea typeface="Calibri"/>
              </a:rPr>
              <a:t>هو</a:t>
            </a:r>
            <a:r>
              <a:rPr lang="ar-IQ" sz="2400" dirty="0">
                <a:ea typeface="Calibri"/>
              </a:rPr>
              <a:t> </a:t>
            </a:r>
            <a:r>
              <a:rPr lang="ar-IQ" sz="2400" dirty="0" smtClean="0">
                <a:ea typeface="Calibri"/>
              </a:rPr>
              <a:t>لتظليل </a:t>
            </a:r>
            <a:r>
              <a:rPr lang="ar-IQ" sz="2400" dirty="0">
                <a:ea typeface="Calibri"/>
              </a:rPr>
              <a:t>معدات </a:t>
            </a:r>
            <a:r>
              <a:rPr lang="ar-IQ" sz="2400" dirty="0" smtClean="0">
                <a:ea typeface="Calibri"/>
              </a:rPr>
              <a:t>التفقيس وحمايتها. كما وتحتوي بناية المفقس على مختبر صغير وغرفة حراسة ومراقبة ذات واجهة زجاجية فضلاً عن غرفة الإدارة والمخزن ودورة مياه.</a:t>
            </a:r>
            <a:endParaRPr lang="ar-IQ" sz="2400" dirty="0"/>
          </a:p>
        </p:txBody>
      </p:sp>
    </p:spTree>
    <p:extLst>
      <p:ext uri="{BB962C8B-B14F-4D97-AF65-F5344CB8AC3E}">
        <p14:creationId xmlns:p14="http://schemas.microsoft.com/office/powerpoint/2010/main" val="203749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Users\DELL\AppData\Local\Microsoft\Windows\Temporary Internet Files\Content.Word\IMG2021052312543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819150"/>
            <a:ext cx="7344816" cy="5219700"/>
          </a:xfrm>
          <a:prstGeom prst="rect">
            <a:avLst/>
          </a:prstGeom>
          <a:noFill/>
          <a:ln>
            <a:noFill/>
          </a:ln>
        </p:spPr>
      </p:pic>
    </p:spTree>
    <p:extLst>
      <p:ext uri="{BB962C8B-B14F-4D97-AF65-F5344CB8AC3E}">
        <p14:creationId xmlns:p14="http://schemas.microsoft.com/office/powerpoint/2010/main" val="2600112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347864" y="116632"/>
            <a:ext cx="3366120" cy="523220"/>
          </a:xfrm>
          <a:prstGeom prst="rect">
            <a:avLst/>
          </a:prstGeom>
        </p:spPr>
        <p:txBody>
          <a:bodyPr wrap="square">
            <a:spAutoFit/>
          </a:bodyPr>
          <a:lstStyle/>
          <a:p>
            <a:r>
              <a:rPr lang="ar-IQ" sz="2800" b="1" dirty="0" smtClean="0"/>
              <a:t>حاضنات رعاية </a:t>
            </a:r>
            <a:r>
              <a:rPr lang="ar-IQ" sz="2800" b="1" dirty="0"/>
              <a:t>اليرقات</a:t>
            </a:r>
          </a:p>
        </p:txBody>
      </p:sp>
      <p:sp>
        <p:nvSpPr>
          <p:cNvPr id="3" name="مستطيل 2"/>
          <p:cNvSpPr/>
          <p:nvPr/>
        </p:nvSpPr>
        <p:spPr>
          <a:xfrm>
            <a:off x="251520" y="1067206"/>
            <a:ext cx="8640960" cy="2793842"/>
          </a:xfrm>
          <a:prstGeom prst="rect">
            <a:avLst/>
          </a:prstGeom>
        </p:spPr>
        <p:txBody>
          <a:bodyPr wrap="square">
            <a:spAutoFit/>
          </a:bodyPr>
          <a:lstStyle/>
          <a:p>
            <a:pPr algn="just">
              <a:lnSpc>
                <a:spcPct val="150000"/>
              </a:lnSpc>
            </a:pPr>
            <a:r>
              <a:rPr lang="ar-IQ" sz="2400" dirty="0" smtClean="0"/>
              <a:t>يوجد نوعان من حاضنات رعاية اليرقات، يستخدم النوع الأول لإستقبال اليرقات حديثة الفقس من المفقسات ويبلغ حجم الحاضنة </a:t>
            </a:r>
            <a:r>
              <a:rPr lang="en-US" sz="2400" dirty="0" smtClean="0"/>
              <a:t>150</a:t>
            </a:r>
            <a:r>
              <a:rPr lang="ar-IQ" sz="2400" dirty="0" smtClean="0"/>
              <a:t>- </a:t>
            </a:r>
            <a:r>
              <a:rPr lang="en-US" sz="2400" dirty="0" smtClean="0"/>
              <a:t> 200</a:t>
            </a:r>
            <a:r>
              <a:rPr lang="ar-IQ" sz="2400" dirty="0" smtClean="0"/>
              <a:t>لتر. أما النوع الثاني من الحاضنات فيستخدم لرعاية وتغذية اليرقات لحين نقلها الى الأحواض الخارجية لرعاية اليرقات يبلغ حجم الحاضنة من </a:t>
            </a:r>
            <a:r>
              <a:rPr lang="en-US" sz="2400" dirty="0" smtClean="0"/>
              <a:t>200</a:t>
            </a:r>
            <a:r>
              <a:rPr lang="ar-IQ" sz="2400" dirty="0" smtClean="0"/>
              <a:t>- </a:t>
            </a:r>
            <a:r>
              <a:rPr lang="en-US" sz="2400" dirty="0" smtClean="0"/>
              <a:t>250</a:t>
            </a:r>
            <a:r>
              <a:rPr lang="ar-IQ" sz="2400" dirty="0" smtClean="0"/>
              <a:t> لتر وتحاط الحاضنة من الأعلى على طوق معدني يثبت عليه قماش خاص ذي فتحات دقيقة لمنع خروج اليرقات  </a:t>
            </a:r>
            <a:endParaRPr lang="ar-IQ" sz="2400" dirty="0"/>
          </a:p>
        </p:txBody>
      </p:sp>
      <p:pic>
        <p:nvPicPr>
          <p:cNvPr id="4" name="صورة 3" descr="C:\Users\DELL\AppData\Local\Microsoft\Windows\Temporary Internet Files\Content.Word\IMG20210523125430.jpg"/>
          <p:cNvPicPr/>
          <p:nvPr/>
        </p:nvPicPr>
        <p:blipFill rotWithShape="1">
          <a:blip r:embed="rId2" cstate="print">
            <a:extLst>
              <a:ext uri="{28A0092B-C50C-407E-A947-70E740481C1C}">
                <a14:useLocalDpi xmlns:a14="http://schemas.microsoft.com/office/drawing/2010/main" val="0"/>
              </a:ext>
            </a:extLst>
          </a:blip>
          <a:srcRect l="19507" t="32481" r="5684" b="8212"/>
          <a:stretch/>
        </p:blipFill>
        <p:spPr bwMode="auto">
          <a:xfrm>
            <a:off x="5364088" y="4763194"/>
            <a:ext cx="3456384" cy="1834158"/>
          </a:xfrm>
          <a:prstGeom prst="rect">
            <a:avLst/>
          </a:prstGeom>
          <a:noFill/>
          <a:ln>
            <a:noFill/>
          </a:ln>
          <a:extLst>
            <a:ext uri="{53640926-AAD7-44D8-BBD7-CCE9431645EC}">
              <a14:shadowObscured xmlns:a14="http://schemas.microsoft.com/office/drawing/2010/main"/>
            </a:ext>
          </a:extLst>
        </p:spPr>
      </p:pic>
      <p:pic>
        <p:nvPicPr>
          <p:cNvPr id="5" name="صورة 4" descr="C:\Users\DELL\AppData\Local\Microsoft\Windows\Temporary Internet Files\Content.Word\IMG20210523125407.jpg"/>
          <p:cNvPicPr/>
          <p:nvPr/>
        </p:nvPicPr>
        <p:blipFill rotWithShape="1">
          <a:blip r:embed="rId3" cstate="print">
            <a:extLst>
              <a:ext uri="{28A0092B-C50C-407E-A947-70E740481C1C}">
                <a14:useLocalDpi xmlns:a14="http://schemas.microsoft.com/office/drawing/2010/main" val="0"/>
              </a:ext>
            </a:extLst>
          </a:blip>
          <a:srcRect t="56763" r="30289"/>
          <a:stretch/>
        </p:blipFill>
        <p:spPr bwMode="auto">
          <a:xfrm>
            <a:off x="683568" y="4763194"/>
            <a:ext cx="3456384" cy="183415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67778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04504" y="260648"/>
            <a:ext cx="2207656" cy="523220"/>
          </a:xfrm>
          <a:prstGeom prst="rect">
            <a:avLst/>
          </a:prstGeom>
        </p:spPr>
        <p:txBody>
          <a:bodyPr wrap="none">
            <a:spAutoFit/>
          </a:bodyPr>
          <a:lstStyle/>
          <a:p>
            <a:r>
              <a:rPr lang="ar-IQ" sz="2800" b="1" dirty="0" smtClean="0">
                <a:latin typeface="Arial" pitchFamily="34" charset="0"/>
                <a:ea typeface="Times New Roman"/>
                <a:cs typeface="Arial" pitchFamily="34" charset="0"/>
              </a:rPr>
              <a:t>مستلزمات أخرى </a:t>
            </a:r>
            <a:endParaRPr lang="ar-IQ" sz="2800" dirty="0">
              <a:latin typeface="Arial" pitchFamily="34" charset="0"/>
              <a:cs typeface="Arial" pitchFamily="34" charset="0"/>
            </a:endParaRPr>
          </a:p>
        </p:txBody>
      </p:sp>
      <p:sp>
        <p:nvSpPr>
          <p:cNvPr id="3" name="مستطيل 2"/>
          <p:cNvSpPr/>
          <p:nvPr/>
        </p:nvSpPr>
        <p:spPr>
          <a:xfrm>
            <a:off x="179513" y="1255355"/>
            <a:ext cx="8784976" cy="4455835"/>
          </a:xfrm>
          <a:prstGeom prst="rect">
            <a:avLst/>
          </a:prstGeom>
        </p:spPr>
        <p:txBody>
          <a:bodyPr wrap="square">
            <a:spAutoFit/>
          </a:bodyPr>
          <a:lstStyle/>
          <a:p>
            <a:pPr algn="just">
              <a:lnSpc>
                <a:spcPct val="150000"/>
              </a:lnSpc>
            </a:pPr>
            <a:r>
              <a:rPr lang="ar-IQ" sz="2400" dirty="0" smtClean="0">
                <a:latin typeface="Arial" pitchFamily="34" charset="0"/>
                <a:ea typeface="Times New Roman"/>
                <a:cs typeface="Arial" pitchFamily="34" charset="0"/>
              </a:rPr>
              <a:t>هناك العديد من المستلزمات الأخرى الواجب توافرها في مفقس التكثير الاصطناعي للأسماك كمصطبة الحقن والأنابيب البلاستيكية   والتأسيسات الكهربائية واجهزة التكييف والمفرغات الهوائية وثلاجة صغيرة ومصدر الطاقة الكهربائية الاحتياطية (المولدة) وأجهزة توفير الأوكسجين ومجهر تشريحي وآخر الكتروني مع عدسة مكبرة ومصباح يدوي فضلاً عن عدة الحقن والهرمونات المستخدمة لهذا الغرض وشمعات الأشعة فوق البنفسجية وخزانات التعقيم الداخلية ومحاليل معالجة البيوض من المسببات المرضية كالبكتريا والفطريات فضلاً عن توفير الأواني البلاستيكية المستخدمة لجمع البيوض وغسلها.</a:t>
            </a:r>
            <a:r>
              <a:rPr lang="ar-SA" sz="2400" dirty="0" smtClean="0">
                <a:latin typeface="Arial" pitchFamily="34" charset="0"/>
                <a:ea typeface="Times New Roman"/>
                <a:cs typeface="Arial" pitchFamily="34" charset="0"/>
              </a:rPr>
              <a:t> </a:t>
            </a:r>
            <a:endParaRPr lang="ar-IQ" sz="2400" dirty="0">
              <a:latin typeface="Arial" pitchFamily="34" charset="0"/>
              <a:cs typeface="Arial" pitchFamily="34" charset="0"/>
            </a:endParaRPr>
          </a:p>
        </p:txBody>
      </p:sp>
    </p:spTree>
    <p:extLst>
      <p:ext uri="{BB962C8B-B14F-4D97-AF65-F5344CB8AC3E}">
        <p14:creationId xmlns:p14="http://schemas.microsoft.com/office/powerpoint/2010/main" val="2209038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تصاميم مشاريع وإنشاءات مفاقس +أحواض تربية\مفقس- أحمد موجر\scan0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8640960"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645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F:\تصاميم مشاريع وإنشاءات مفاقس +أحواض تربية\مفقس- أحمد موجر\scan000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32656"/>
            <a:ext cx="8064896" cy="6120680"/>
          </a:xfrm>
          <a:prstGeom prst="rect">
            <a:avLst/>
          </a:prstGeom>
          <a:noFill/>
          <a:ln>
            <a:noFill/>
          </a:ln>
        </p:spPr>
      </p:pic>
    </p:spTree>
    <p:extLst>
      <p:ext uri="{BB962C8B-B14F-4D97-AF65-F5344CB8AC3E}">
        <p14:creationId xmlns:p14="http://schemas.microsoft.com/office/powerpoint/2010/main" val="811230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634430" y="188640"/>
            <a:ext cx="2133918" cy="584775"/>
          </a:xfrm>
          <a:prstGeom prst="rect">
            <a:avLst/>
          </a:prstGeom>
        </p:spPr>
        <p:txBody>
          <a:bodyPr wrap="none">
            <a:spAutoFit/>
          </a:bodyPr>
          <a:lstStyle/>
          <a:p>
            <a:pPr algn="ctr"/>
            <a:r>
              <a:rPr lang="ar-IQ" sz="2800" b="1" dirty="0" smtClean="0">
                <a:latin typeface="Arial" pitchFamily="34" charset="0"/>
                <a:ea typeface="Times New Roman"/>
                <a:cs typeface="Arial" pitchFamily="34" charset="0"/>
              </a:rPr>
              <a:t>حوض</a:t>
            </a:r>
            <a:r>
              <a:rPr lang="ar-IQ" sz="3200" b="1" dirty="0" smtClean="0">
                <a:latin typeface="Arial" pitchFamily="34" charset="0"/>
                <a:ea typeface="Times New Roman"/>
                <a:cs typeface="Arial" pitchFamily="34" charset="0"/>
              </a:rPr>
              <a:t> الترسيب</a:t>
            </a:r>
            <a:endParaRPr lang="ar-IQ" sz="3200" dirty="0">
              <a:latin typeface="Arial" pitchFamily="34" charset="0"/>
              <a:cs typeface="Arial" pitchFamily="34" charset="0"/>
            </a:endParaRPr>
          </a:p>
        </p:txBody>
      </p:sp>
      <p:sp>
        <p:nvSpPr>
          <p:cNvPr id="3" name="مستطيل 2"/>
          <p:cNvSpPr/>
          <p:nvPr/>
        </p:nvSpPr>
        <p:spPr>
          <a:xfrm>
            <a:off x="611560" y="1405626"/>
            <a:ext cx="7920880" cy="3970318"/>
          </a:xfrm>
          <a:prstGeom prst="rect">
            <a:avLst/>
          </a:prstGeom>
        </p:spPr>
        <p:txBody>
          <a:bodyPr wrap="square">
            <a:spAutoFit/>
          </a:bodyPr>
          <a:lstStyle/>
          <a:p>
            <a:pPr marL="228600" algn="just">
              <a:lnSpc>
                <a:spcPct val="150000"/>
              </a:lnSpc>
              <a:spcAft>
                <a:spcPts val="1000"/>
              </a:spcAft>
            </a:pPr>
            <a:r>
              <a:rPr lang="ar-IQ" sz="2400" dirty="0" smtClean="0">
                <a:ea typeface="Calibri"/>
              </a:rPr>
              <a:t>ويستخدم </a:t>
            </a:r>
            <a:r>
              <a:rPr lang="ar-IQ" sz="2400" dirty="0">
                <a:ea typeface="Calibri"/>
              </a:rPr>
              <a:t>هذا الحوض لتخزين </a:t>
            </a:r>
            <a:r>
              <a:rPr lang="ar-IQ" sz="2400" dirty="0" smtClean="0">
                <a:ea typeface="Calibri"/>
              </a:rPr>
              <a:t>المياه الداخلة الى </a:t>
            </a:r>
            <a:r>
              <a:rPr lang="ar-IQ" sz="2400" dirty="0">
                <a:ea typeface="Calibri"/>
              </a:rPr>
              <a:t>المفقس قبل استخدامها في عملية التفقيس أو </a:t>
            </a:r>
            <a:r>
              <a:rPr lang="ar-IQ" sz="2400" dirty="0" smtClean="0">
                <a:ea typeface="Calibri"/>
              </a:rPr>
              <a:t>الحضانة، إذ انه في </a:t>
            </a:r>
            <a:r>
              <a:rPr lang="ar-IQ" sz="2400" dirty="0">
                <a:ea typeface="Calibri"/>
              </a:rPr>
              <a:t>بعض الأحيان تحتوى </a:t>
            </a:r>
            <a:r>
              <a:rPr lang="ar-IQ" sz="2400" dirty="0" smtClean="0">
                <a:ea typeface="Calibri"/>
              </a:rPr>
              <a:t>المياه على </a:t>
            </a:r>
            <a:r>
              <a:rPr lang="ar-IQ" sz="2400" dirty="0">
                <a:ea typeface="Calibri"/>
              </a:rPr>
              <a:t>مستويات </a:t>
            </a:r>
            <a:r>
              <a:rPr lang="ar-IQ" sz="2400" dirty="0" smtClean="0">
                <a:ea typeface="Calibri"/>
              </a:rPr>
              <a:t>عالية</a:t>
            </a:r>
            <a:r>
              <a:rPr lang="en-GB" sz="2400" dirty="0" smtClean="0">
                <a:ea typeface="Calibri"/>
              </a:rPr>
              <a:t> </a:t>
            </a:r>
            <a:r>
              <a:rPr lang="ar-IQ" sz="2400" dirty="0" smtClean="0">
                <a:ea typeface="Calibri"/>
              </a:rPr>
              <a:t>من </a:t>
            </a:r>
            <a:r>
              <a:rPr lang="ar-IQ" sz="2400" dirty="0">
                <a:ea typeface="Calibri"/>
              </a:rPr>
              <a:t>المواد الصلبة العالقة، </a:t>
            </a:r>
            <a:r>
              <a:rPr lang="ar-IQ" sz="2400" dirty="0" smtClean="0">
                <a:ea typeface="Calibri"/>
              </a:rPr>
              <a:t>لذا فمن  </a:t>
            </a:r>
            <a:r>
              <a:rPr lang="ar-IQ" sz="2400" dirty="0">
                <a:ea typeface="Calibri"/>
              </a:rPr>
              <a:t>المستحسن والأفضل أن تتم عملية الترسيب خارج نظام المفقس وفي الحالات التي تكون فيها مصادر تجهيز المياه غير </a:t>
            </a:r>
            <a:r>
              <a:rPr lang="ar-IQ" sz="2400" dirty="0" smtClean="0">
                <a:ea typeface="Calibri"/>
              </a:rPr>
              <a:t>مستمرة، فان </a:t>
            </a:r>
            <a:r>
              <a:rPr lang="ar-IQ" sz="2400" dirty="0">
                <a:ea typeface="Calibri"/>
              </a:rPr>
              <a:t>هذه الأحواض </a:t>
            </a:r>
            <a:r>
              <a:rPr lang="ar-IQ" sz="2400" dirty="0" smtClean="0">
                <a:ea typeface="Calibri"/>
              </a:rPr>
              <a:t>سوف </a:t>
            </a:r>
            <a:r>
              <a:rPr lang="ar-IQ" sz="2400" dirty="0">
                <a:ea typeface="Calibri"/>
              </a:rPr>
              <a:t>تسمح لاستمرار عمل المفقس وبدون توقف. </a:t>
            </a:r>
            <a:r>
              <a:rPr lang="ar-IQ" sz="2400" dirty="0" smtClean="0">
                <a:ea typeface="Calibri"/>
              </a:rPr>
              <a:t>ويجب </a:t>
            </a:r>
            <a:r>
              <a:rPr lang="ar-IQ" sz="2400" dirty="0">
                <a:ea typeface="Calibri"/>
              </a:rPr>
              <a:t>أن </a:t>
            </a:r>
            <a:r>
              <a:rPr lang="ar-IQ" sz="2400" dirty="0" smtClean="0">
                <a:ea typeface="Calibri"/>
              </a:rPr>
              <a:t>يمتلك المفقس حوض ترسيب بمساحة لا تقل  </a:t>
            </a:r>
            <a:r>
              <a:rPr lang="en-US" sz="2400" dirty="0" smtClean="0">
                <a:ea typeface="Calibri"/>
              </a:rPr>
              <a:t>40</a:t>
            </a:r>
            <a:r>
              <a:rPr lang="ar-IQ" sz="2400" dirty="0" smtClean="0">
                <a:ea typeface="Calibri"/>
              </a:rPr>
              <a:t> x </a:t>
            </a:r>
            <a:r>
              <a:rPr lang="en-US" sz="2400" dirty="0" smtClean="0">
                <a:ea typeface="Calibri"/>
              </a:rPr>
              <a:t>40</a:t>
            </a:r>
            <a:r>
              <a:rPr lang="ar-IQ" sz="2400" dirty="0" smtClean="0">
                <a:ea typeface="Calibri"/>
              </a:rPr>
              <a:t> </a:t>
            </a:r>
            <a:r>
              <a:rPr lang="ar-IQ" sz="2400" dirty="0" smtClean="0">
                <a:ea typeface="Calibri"/>
              </a:rPr>
              <a:t>م </a:t>
            </a:r>
            <a:r>
              <a:rPr lang="en-US" sz="2400" dirty="0" smtClean="0">
                <a:ea typeface="Calibri"/>
              </a:rPr>
              <a:t>1600)</a:t>
            </a:r>
            <a:r>
              <a:rPr lang="ar-IQ" sz="2400" dirty="0" smtClean="0">
                <a:ea typeface="Calibri"/>
              </a:rPr>
              <a:t> م</a:t>
            </a:r>
            <a:r>
              <a:rPr lang="en-US" sz="2400" baseline="30000" dirty="0" smtClean="0">
                <a:ea typeface="Calibri"/>
              </a:rPr>
              <a:t>2</a:t>
            </a:r>
            <a:r>
              <a:rPr lang="ar-IQ" sz="2400" dirty="0" smtClean="0">
                <a:ea typeface="Calibri"/>
              </a:rPr>
              <a:t>) و </a:t>
            </a:r>
            <a:r>
              <a:rPr lang="ar-IQ" sz="2400" dirty="0">
                <a:ea typeface="Calibri"/>
              </a:rPr>
              <a:t>بعمق حوالي </a:t>
            </a:r>
            <a:r>
              <a:rPr lang="en-US" sz="2400" dirty="0" smtClean="0">
                <a:ea typeface="Calibri"/>
              </a:rPr>
              <a:t>1.5</a:t>
            </a:r>
            <a:r>
              <a:rPr lang="ar-IQ" sz="2400" dirty="0" smtClean="0">
                <a:ea typeface="Calibri"/>
              </a:rPr>
              <a:t> م.</a:t>
            </a:r>
            <a:endParaRPr lang="ar-IQ" sz="2400" dirty="0"/>
          </a:p>
        </p:txBody>
      </p:sp>
    </p:spTree>
    <p:extLst>
      <p:ext uri="{BB962C8B-B14F-4D97-AF65-F5344CB8AC3E}">
        <p14:creationId xmlns:p14="http://schemas.microsoft.com/office/powerpoint/2010/main" val="1878294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C:\Users\DELL\AppData\Local\Microsoft\Windows\Temporary Internet Files\Content.Word\IMG20210523125100.jpg"/>
          <p:cNvPicPr/>
          <p:nvPr/>
        </p:nvPicPr>
        <p:blipFill rotWithShape="1">
          <a:blip r:embed="rId2" cstate="print">
            <a:extLst>
              <a:ext uri="{28A0092B-C50C-407E-A947-70E740481C1C}">
                <a14:useLocalDpi xmlns:a14="http://schemas.microsoft.com/office/drawing/2010/main" val="0"/>
              </a:ext>
            </a:extLst>
          </a:blip>
          <a:srcRect l="36593" t="5990" r="1750" b="22913"/>
          <a:stretch/>
        </p:blipFill>
        <p:spPr bwMode="auto">
          <a:xfrm>
            <a:off x="683568" y="404664"/>
            <a:ext cx="7704856" cy="5832648"/>
          </a:xfrm>
          <a:prstGeom prst="rect">
            <a:avLst/>
          </a:prstGeom>
          <a:noFill/>
          <a:ln>
            <a:noFill/>
          </a:ln>
        </p:spPr>
      </p:pic>
    </p:spTree>
    <p:extLst>
      <p:ext uri="{BB962C8B-B14F-4D97-AF65-F5344CB8AC3E}">
        <p14:creationId xmlns:p14="http://schemas.microsoft.com/office/powerpoint/2010/main" val="1154765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4517" y="323945"/>
            <a:ext cx="4009432" cy="523220"/>
          </a:xfrm>
          <a:prstGeom prst="rect">
            <a:avLst/>
          </a:prstGeom>
        </p:spPr>
        <p:txBody>
          <a:bodyPr wrap="none">
            <a:spAutoFit/>
          </a:bodyPr>
          <a:lstStyle/>
          <a:p>
            <a:pPr algn="ctr"/>
            <a:r>
              <a:rPr lang="ar-IQ" sz="2800" b="1" dirty="0" smtClean="0">
                <a:latin typeface="Arial" pitchFamily="34" charset="0"/>
                <a:ea typeface="Times New Roman"/>
                <a:cs typeface="Arial" pitchFamily="34" charset="0"/>
              </a:rPr>
              <a:t>الخزان الرئيسي </a:t>
            </a:r>
            <a:r>
              <a:rPr lang="ar-IQ" sz="2800" b="1" dirty="0" smtClean="0">
                <a:solidFill>
                  <a:prstClr val="black"/>
                </a:solidFill>
                <a:latin typeface="Arial" pitchFamily="34" charset="0"/>
                <a:ea typeface="Times New Roman"/>
                <a:cs typeface="Arial" pitchFamily="34" charset="0"/>
              </a:rPr>
              <a:t>وتجهيزه بالمياه</a:t>
            </a:r>
            <a:r>
              <a:rPr lang="ar-IQ" sz="2800" b="1" dirty="0" smtClean="0">
                <a:latin typeface="Arial" pitchFamily="34" charset="0"/>
                <a:ea typeface="Times New Roman"/>
                <a:cs typeface="Arial" pitchFamily="34" charset="0"/>
              </a:rPr>
              <a:t> </a:t>
            </a:r>
            <a:endParaRPr lang="ar-IQ" sz="2800" dirty="0">
              <a:latin typeface="Arial" pitchFamily="34" charset="0"/>
              <a:cs typeface="Arial" pitchFamily="34" charset="0"/>
            </a:endParaRPr>
          </a:p>
        </p:txBody>
      </p:sp>
      <p:sp>
        <p:nvSpPr>
          <p:cNvPr id="4" name="مستطيل 3"/>
          <p:cNvSpPr/>
          <p:nvPr/>
        </p:nvSpPr>
        <p:spPr>
          <a:xfrm>
            <a:off x="179512" y="1124744"/>
            <a:ext cx="8568952" cy="3416320"/>
          </a:xfrm>
          <a:prstGeom prst="rect">
            <a:avLst/>
          </a:prstGeom>
        </p:spPr>
        <p:txBody>
          <a:bodyPr wrap="square">
            <a:spAutoFit/>
          </a:bodyPr>
          <a:lstStyle/>
          <a:p>
            <a:pPr>
              <a:lnSpc>
                <a:spcPct val="150000"/>
              </a:lnSpc>
            </a:pPr>
            <a:r>
              <a:rPr lang="ar-IQ" sz="2400" dirty="0" smtClean="0"/>
              <a:t>الماء الذي يزود به الخزان يجب أن يكون تحت الضغط. ويمكن تحقيق ذلك بطرق عدة:-</a:t>
            </a:r>
          </a:p>
          <a:p>
            <a:pPr algn="just">
              <a:lnSpc>
                <a:spcPct val="150000"/>
              </a:lnSpc>
            </a:pPr>
            <a:r>
              <a:rPr lang="en-US" sz="2400" dirty="0" smtClean="0"/>
              <a:t>1</a:t>
            </a:r>
            <a:r>
              <a:rPr lang="ar-IQ" sz="2400" dirty="0" smtClean="0"/>
              <a:t> - إذا </a:t>
            </a:r>
            <a:r>
              <a:rPr lang="ar-IQ" sz="2400" dirty="0"/>
              <a:t>كان الماء في </a:t>
            </a:r>
            <a:r>
              <a:rPr lang="ar-IQ" sz="2400" dirty="0" smtClean="0"/>
              <a:t>المصدر أعلى </a:t>
            </a:r>
            <a:r>
              <a:rPr lang="ar-IQ" sz="2400" dirty="0"/>
              <a:t>من </a:t>
            </a:r>
            <a:r>
              <a:rPr lang="ar-IQ" sz="2400" dirty="0" smtClean="0"/>
              <a:t>الخزان للمفقس:  </a:t>
            </a:r>
            <a:r>
              <a:rPr lang="ar-IQ" sz="2400" dirty="0"/>
              <a:t>يمكن توفير الماء مباشرة ومن خلال </a:t>
            </a:r>
            <a:r>
              <a:rPr lang="ar-IQ" sz="2400" dirty="0" smtClean="0"/>
              <a:t>الجاذبية بعد تنقيته باستخدام المرشحات. </a:t>
            </a:r>
            <a:endParaRPr lang="ar-IQ" sz="2400" dirty="0"/>
          </a:p>
          <a:p>
            <a:pPr algn="just">
              <a:lnSpc>
                <a:spcPct val="150000"/>
              </a:lnSpc>
            </a:pPr>
            <a:r>
              <a:rPr lang="en-US" sz="2400" dirty="0" smtClean="0"/>
              <a:t>2</a:t>
            </a:r>
            <a:r>
              <a:rPr lang="ar-IQ" sz="2400" dirty="0" smtClean="0"/>
              <a:t> - </a:t>
            </a:r>
            <a:r>
              <a:rPr lang="ar-IQ" sz="2400" dirty="0">
                <a:solidFill>
                  <a:prstClr val="black"/>
                </a:solidFill>
              </a:rPr>
              <a:t>إذا </a:t>
            </a:r>
            <a:r>
              <a:rPr lang="ar-IQ" sz="2400" dirty="0" smtClean="0">
                <a:solidFill>
                  <a:prstClr val="black"/>
                </a:solidFill>
              </a:rPr>
              <a:t>كان الماء في  المصدر أوطأ </a:t>
            </a:r>
            <a:r>
              <a:rPr lang="ar-IQ" sz="2400" dirty="0">
                <a:solidFill>
                  <a:prstClr val="black"/>
                </a:solidFill>
              </a:rPr>
              <a:t>من </a:t>
            </a:r>
            <a:r>
              <a:rPr lang="ar-IQ" sz="2400" dirty="0" smtClean="0">
                <a:solidFill>
                  <a:prstClr val="black"/>
                </a:solidFill>
              </a:rPr>
              <a:t>الخزان الرئيسي للمفقس : ف</a:t>
            </a:r>
            <a:r>
              <a:rPr lang="ar-IQ" sz="2400" dirty="0" smtClean="0"/>
              <a:t>يجب  </a:t>
            </a:r>
            <a:r>
              <a:rPr lang="ar-IQ" sz="2400" dirty="0"/>
              <a:t>ضخ الماء </a:t>
            </a:r>
            <a:r>
              <a:rPr lang="ar-IQ" sz="2400" dirty="0" smtClean="0"/>
              <a:t>الى  الخزان باستخدام المضخات الغاطسة  مروراً بالمرشحات للتنقية. ( </a:t>
            </a:r>
            <a:r>
              <a:rPr lang="ar-IQ" sz="2400" dirty="0"/>
              <a:t>يجب أن يكون ارتفاع </a:t>
            </a:r>
            <a:r>
              <a:rPr lang="ar-IQ" sz="2400" dirty="0" smtClean="0"/>
              <a:t>الخزان الرئيسي بعلو أكثر من </a:t>
            </a:r>
            <a:r>
              <a:rPr lang="en-US" sz="2400" dirty="0" smtClean="0"/>
              <a:t>2</a:t>
            </a:r>
            <a:r>
              <a:rPr lang="ar-IQ" sz="2400" dirty="0" smtClean="0"/>
              <a:t> </a:t>
            </a:r>
            <a:r>
              <a:rPr lang="ar-IQ" sz="2400" dirty="0"/>
              <a:t>م </a:t>
            </a:r>
            <a:r>
              <a:rPr lang="ar-IQ" sz="2400" dirty="0" smtClean="0"/>
              <a:t> عن مستوى الخزانات الداخلية). </a:t>
            </a:r>
            <a:endParaRPr lang="ar-IQ" sz="2400" dirty="0"/>
          </a:p>
        </p:txBody>
      </p:sp>
    </p:spTree>
    <p:extLst>
      <p:ext uri="{BB962C8B-B14F-4D97-AF65-F5344CB8AC3E}">
        <p14:creationId xmlns:p14="http://schemas.microsoft.com/office/powerpoint/2010/main" val="3945440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Users\DELL\AppData\Local\Microsoft\Windows\Temporary Internet Files\Content.Word\IMG20210523125218.jpg"/>
          <p:cNvPicPr/>
          <p:nvPr/>
        </p:nvPicPr>
        <p:blipFill rotWithShape="1">
          <a:blip r:embed="rId2" cstate="print">
            <a:extLst>
              <a:ext uri="{28A0092B-C50C-407E-A947-70E740481C1C}">
                <a14:useLocalDpi xmlns:a14="http://schemas.microsoft.com/office/drawing/2010/main" val="0"/>
              </a:ext>
            </a:extLst>
          </a:blip>
          <a:srcRect l="44497" t="29248" r="28931" b="19772"/>
          <a:stretch/>
        </p:blipFill>
        <p:spPr bwMode="auto">
          <a:xfrm>
            <a:off x="2915816" y="620688"/>
            <a:ext cx="4392487" cy="5832648"/>
          </a:xfrm>
          <a:prstGeom prst="rect">
            <a:avLst/>
          </a:prstGeom>
          <a:noFill/>
          <a:ln>
            <a:noFill/>
          </a:ln>
        </p:spPr>
      </p:pic>
    </p:spTree>
    <p:extLst>
      <p:ext uri="{BB962C8B-B14F-4D97-AF65-F5344CB8AC3E}">
        <p14:creationId xmlns:p14="http://schemas.microsoft.com/office/powerpoint/2010/main" val="2802330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59832" y="395372"/>
            <a:ext cx="3347391" cy="584775"/>
          </a:xfrm>
          <a:prstGeom prst="rect">
            <a:avLst/>
          </a:prstGeom>
        </p:spPr>
        <p:txBody>
          <a:bodyPr wrap="none">
            <a:spAutoFit/>
          </a:bodyPr>
          <a:lstStyle/>
          <a:p>
            <a:pPr algn="ctr"/>
            <a:r>
              <a:rPr lang="ar-IQ" sz="3200" b="1" dirty="0">
                <a:latin typeface="Arial" pitchFamily="34" charset="0"/>
                <a:ea typeface="Times New Roman"/>
                <a:cs typeface="Arial" pitchFamily="34" charset="0"/>
              </a:rPr>
              <a:t>أحواض </a:t>
            </a:r>
            <a:r>
              <a:rPr lang="ar-IQ" sz="3200" b="1" dirty="0" smtClean="0">
                <a:latin typeface="Arial" pitchFamily="34" charset="0"/>
                <a:ea typeface="Times New Roman"/>
                <a:cs typeface="Arial" pitchFamily="34" charset="0"/>
              </a:rPr>
              <a:t>حضانة الأمهات</a:t>
            </a:r>
            <a:endParaRPr lang="ar-IQ" sz="3200" dirty="0">
              <a:latin typeface="Arial" pitchFamily="34" charset="0"/>
              <a:cs typeface="Arial" pitchFamily="34" charset="0"/>
            </a:endParaRPr>
          </a:p>
        </p:txBody>
      </p:sp>
      <p:sp>
        <p:nvSpPr>
          <p:cNvPr id="3" name="مستطيل 2"/>
          <p:cNvSpPr/>
          <p:nvPr/>
        </p:nvSpPr>
        <p:spPr>
          <a:xfrm>
            <a:off x="251520" y="1446491"/>
            <a:ext cx="8424936" cy="4744889"/>
          </a:xfrm>
          <a:prstGeom prst="rect">
            <a:avLst/>
          </a:prstGeom>
        </p:spPr>
        <p:txBody>
          <a:bodyPr wrap="square">
            <a:spAutoFit/>
          </a:bodyPr>
          <a:lstStyle/>
          <a:p>
            <a:pPr algn="just">
              <a:lnSpc>
                <a:spcPct val="150000"/>
              </a:lnSpc>
              <a:spcAft>
                <a:spcPts val="1000"/>
              </a:spcAft>
            </a:pPr>
            <a:r>
              <a:rPr lang="ar-IQ" sz="2800" b="1" dirty="0">
                <a:ea typeface="Times New Roman"/>
              </a:rPr>
              <a:t>• </a:t>
            </a:r>
            <a:r>
              <a:rPr lang="ar-IQ" sz="2800" dirty="0">
                <a:ea typeface="Times New Roman"/>
              </a:rPr>
              <a:t> يمكن أن تكون الأحواض من </a:t>
            </a:r>
            <a:r>
              <a:rPr lang="ar-IQ" sz="2800" dirty="0">
                <a:solidFill>
                  <a:prstClr val="black"/>
                </a:solidFill>
                <a:ea typeface="Times New Roman"/>
              </a:rPr>
              <a:t>الفايبر كلاس </a:t>
            </a:r>
            <a:r>
              <a:rPr lang="ar-IQ" sz="2800" dirty="0" smtClean="0">
                <a:solidFill>
                  <a:prstClr val="black"/>
                </a:solidFill>
                <a:ea typeface="Times New Roman"/>
              </a:rPr>
              <a:t>أو </a:t>
            </a:r>
            <a:r>
              <a:rPr lang="ar-IQ" sz="2800" dirty="0" smtClean="0">
                <a:ea typeface="Times New Roman"/>
              </a:rPr>
              <a:t>الطابوق أو الكونكريت، وهذين النوعين الأخيرين يجب ان يبطنا بالسيراميك لمنع ترشح الماء من خلال جدران الحوض الى الخارج.</a:t>
            </a:r>
          </a:p>
          <a:p>
            <a:pPr algn="just">
              <a:lnSpc>
                <a:spcPct val="150000"/>
              </a:lnSpc>
              <a:spcAft>
                <a:spcPts val="1000"/>
              </a:spcAft>
            </a:pPr>
            <a:r>
              <a:rPr lang="ar-IQ" sz="2800" dirty="0" smtClean="0">
                <a:ea typeface="Times New Roman"/>
              </a:rPr>
              <a:t>• </a:t>
            </a:r>
            <a:r>
              <a:rPr lang="ar-IQ" sz="2800" dirty="0">
                <a:ea typeface="Times New Roman"/>
              </a:rPr>
              <a:t>حجم </a:t>
            </a:r>
            <a:r>
              <a:rPr lang="ar-IQ" sz="2800" dirty="0" smtClean="0">
                <a:ea typeface="Times New Roman"/>
              </a:rPr>
              <a:t>الأحواض هو </a:t>
            </a:r>
            <a:r>
              <a:rPr lang="en-US" sz="2800" dirty="0" smtClean="0">
                <a:ea typeface="Times New Roman"/>
              </a:rPr>
              <a:t>2</a:t>
            </a:r>
            <a:r>
              <a:rPr lang="ar-IQ" sz="2800" dirty="0" smtClean="0">
                <a:ea typeface="Times New Roman"/>
              </a:rPr>
              <a:t> </a:t>
            </a:r>
            <a:r>
              <a:rPr lang="ar-IQ" sz="2800" dirty="0">
                <a:ea typeface="Times New Roman"/>
              </a:rPr>
              <a:t>× </a:t>
            </a:r>
            <a:r>
              <a:rPr lang="en-US" sz="2800" dirty="0" smtClean="0">
                <a:ea typeface="Times New Roman"/>
              </a:rPr>
              <a:t>3</a:t>
            </a:r>
            <a:r>
              <a:rPr lang="ar-IQ" sz="2800" smtClean="0">
                <a:ea typeface="Times New Roman"/>
              </a:rPr>
              <a:t>م </a:t>
            </a:r>
            <a:r>
              <a:rPr lang="ar-IQ" sz="2800" dirty="0">
                <a:ea typeface="Times New Roman"/>
              </a:rPr>
              <a:t>وبعمق حوالي </a:t>
            </a:r>
            <a:r>
              <a:rPr lang="en-US" sz="2800" dirty="0" smtClean="0">
                <a:ea typeface="Times New Roman"/>
              </a:rPr>
              <a:t>1</a:t>
            </a:r>
            <a:r>
              <a:rPr lang="ar-IQ" sz="2800" dirty="0" smtClean="0">
                <a:ea typeface="Times New Roman"/>
              </a:rPr>
              <a:t> </a:t>
            </a:r>
            <a:r>
              <a:rPr lang="ar-IQ" sz="2800" dirty="0">
                <a:ea typeface="Times New Roman"/>
              </a:rPr>
              <a:t>م.  </a:t>
            </a:r>
            <a:br>
              <a:rPr lang="ar-IQ" sz="2800" dirty="0">
                <a:ea typeface="Times New Roman"/>
              </a:rPr>
            </a:br>
            <a:r>
              <a:rPr lang="ar-IQ" sz="2800" dirty="0">
                <a:ea typeface="Times New Roman"/>
              </a:rPr>
              <a:t>• من الضروري وجود اثنين </a:t>
            </a:r>
            <a:r>
              <a:rPr lang="ar-IQ" sz="2800" dirty="0" smtClean="0">
                <a:ea typeface="Times New Roman"/>
              </a:rPr>
              <a:t>من </a:t>
            </a:r>
            <a:r>
              <a:rPr lang="ar-IQ" sz="2800" dirty="0">
                <a:ea typeface="Times New Roman"/>
              </a:rPr>
              <a:t>هذه الأحواض  في المفقس </a:t>
            </a:r>
            <a:r>
              <a:rPr lang="ar-IQ" sz="2800" dirty="0" smtClean="0">
                <a:ea typeface="Times New Roman"/>
              </a:rPr>
              <a:t>يستخدم أحدها لحفظ الإناث والآخر للذكور، كما ويحتوي كل منها على حاجز في الوسط لفصل الأسماك عند الوزن والحقن وكذلك أخذ البيوض والحيامن.   </a:t>
            </a:r>
            <a:endParaRPr lang="ar-IQ" sz="2800" dirty="0"/>
          </a:p>
        </p:txBody>
      </p:sp>
    </p:spTree>
    <p:extLst>
      <p:ext uri="{BB962C8B-B14F-4D97-AF65-F5344CB8AC3E}">
        <p14:creationId xmlns:p14="http://schemas.microsoft.com/office/powerpoint/2010/main" val="1109193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Users\DELL\AppData\Local\Microsoft\Windows\Temporary Internet Files\Content.Word\IMG20210523125349.jpg"/>
          <p:cNvPicPr/>
          <p:nvPr/>
        </p:nvPicPr>
        <p:blipFill rotWithShape="1">
          <a:blip r:embed="rId2" cstate="print">
            <a:extLst>
              <a:ext uri="{28A0092B-C50C-407E-A947-70E740481C1C}">
                <a14:useLocalDpi xmlns:a14="http://schemas.microsoft.com/office/drawing/2010/main" val="0"/>
              </a:ext>
            </a:extLst>
          </a:blip>
          <a:srcRect l="36032" t="43512" r="23333"/>
          <a:stretch/>
        </p:blipFill>
        <p:spPr bwMode="auto">
          <a:xfrm>
            <a:off x="5004048" y="476672"/>
            <a:ext cx="3672409" cy="3384376"/>
          </a:xfrm>
          <a:prstGeom prst="rect">
            <a:avLst/>
          </a:prstGeom>
          <a:noFill/>
          <a:ln>
            <a:noFill/>
          </a:ln>
        </p:spPr>
      </p:pic>
      <p:pic>
        <p:nvPicPr>
          <p:cNvPr id="3" name="صورة 2" descr="C:\Users\DELL\AppData\Local\Microsoft\Windows\Temporary Internet Files\Content.Word\IMG20210523125345.jpg"/>
          <p:cNvPicPr/>
          <p:nvPr/>
        </p:nvPicPr>
        <p:blipFill rotWithShape="1">
          <a:blip r:embed="rId3" cstate="print">
            <a:extLst>
              <a:ext uri="{28A0092B-C50C-407E-A947-70E740481C1C}">
                <a14:useLocalDpi xmlns:a14="http://schemas.microsoft.com/office/drawing/2010/main" val="0"/>
              </a:ext>
            </a:extLst>
          </a:blip>
          <a:srcRect l="20652" t="36217" r="33385" b="7529"/>
          <a:stretch/>
        </p:blipFill>
        <p:spPr bwMode="auto">
          <a:xfrm>
            <a:off x="683568" y="476672"/>
            <a:ext cx="3899520" cy="33843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2845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196638" y="188640"/>
            <a:ext cx="2777171" cy="523220"/>
          </a:xfrm>
          <a:prstGeom prst="rect">
            <a:avLst/>
          </a:prstGeom>
        </p:spPr>
        <p:txBody>
          <a:bodyPr wrap="none">
            <a:spAutoFit/>
          </a:bodyPr>
          <a:lstStyle/>
          <a:p>
            <a:pPr algn="ctr"/>
            <a:r>
              <a:rPr lang="ar-IQ" sz="2800" b="1" dirty="0" smtClean="0">
                <a:ea typeface="Times New Roman"/>
              </a:rPr>
              <a:t>المفقسات </a:t>
            </a:r>
            <a:r>
              <a:rPr lang="en-US" sz="2800" b="1" dirty="0" smtClean="0">
                <a:ea typeface="Times New Roman"/>
              </a:rPr>
              <a:t>Zug Jars)</a:t>
            </a:r>
            <a:r>
              <a:rPr lang="ar-IQ" sz="2800" b="1" dirty="0" smtClean="0">
                <a:ea typeface="Times New Roman"/>
              </a:rPr>
              <a:t>)</a:t>
            </a:r>
            <a:endParaRPr lang="ar-IQ" sz="2800" dirty="0"/>
          </a:p>
        </p:txBody>
      </p:sp>
      <p:sp>
        <p:nvSpPr>
          <p:cNvPr id="3" name="مستطيل 2"/>
          <p:cNvSpPr/>
          <p:nvPr/>
        </p:nvSpPr>
        <p:spPr>
          <a:xfrm>
            <a:off x="683568" y="1149900"/>
            <a:ext cx="7776864" cy="4158318"/>
          </a:xfrm>
          <a:prstGeom prst="rect">
            <a:avLst/>
          </a:prstGeom>
        </p:spPr>
        <p:txBody>
          <a:bodyPr wrap="square">
            <a:spAutoFit/>
          </a:bodyPr>
          <a:lstStyle/>
          <a:p>
            <a:pPr marL="457200" indent="-457200" algn="just">
              <a:lnSpc>
                <a:spcPct val="150000"/>
              </a:lnSpc>
              <a:spcAft>
                <a:spcPts val="1000"/>
              </a:spcAft>
              <a:buFont typeface="Arial" pitchFamily="34" charset="0"/>
              <a:buChar char="•"/>
            </a:pPr>
            <a:r>
              <a:rPr lang="ar-IQ" sz="2400" dirty="0" smtClean="0">
                <a:ea typeface="Times New Roman"/>
              </a:rPr>
              <a:t>تكون المفقسات مثبتة على حامل حديدي وهي بحجم </a:t>
            </a:r>
            <a:r>
              <a:rPr lang="en-US" sz="2400" dirty="0" smtClean="0">
                <a:ea typeface="Times New Roman"/>
              </a:rPr>
              <a:t> 7</a:t>
            </a:r>
            <a:r>
              <a:rPr lang="ar-IQ" sz="2400" dirty="0" smtClean="0">
                <a:ea typeface="Times New Roman"/>
              </a:rPr>
              <a:t>لتر وتسمح  </a:t>
            </a:r>
            <a:r>
              <a:rPr lang="ar-IQ" sz="2400" dirty="0">
                <a:ea typeface="Times New Roman"/>
              </a:rPr>
              <a:t>لدوران الماء بشكل </a:t>
            </a:r>
            <a:r>
              <a:rPr lang="ar-IQ" sz="2400" dirty="0" smtClean="0">
                <a:ea typeface="Times New Roman"/>
              </a:rPr>
              <a:t>يساعد </a:t>
            </a:r>
            <a:r>
              <a:rPr lang="ar-IQ" sz="2400" dirty="0">
                <a:ea typeface="Times New Roman"/>
              </a:rPr>
              <a:t>على حركة البيوض </a:t>
            </a:r>
            <a:r>
              <a:rPr lang="ar-IQ" sz="2400" dirty="0" smtClean="0">
                <a:ea typeface="Times New Roman"/>
              </a:rPr>
              <a:t>داخلها .</a:t>
            </a:r>
          </a:p>
          <a:p>
            <a:pPr marL="457200" indent="-457200" algn="just">
              <a:lnSpc>
                <a:spcPct val="150000"/>
              </a:lnSpc>
              <a:spcAft>
                <a:spcPts val="1000"/>
              </a:spcAft>
              <a:buFont typeface="Arial" pitchFamily="34" charset="0"/>
              <a:buChar char="•"/>
            </a:pPr>
            <a:r>
              <a:rPr lang="ar-IQ" sz="2400" dirty="0" smtClean="0">
                <a:ea typeface="Times New Roman"/>
              </a:rPr>
              <a:t>حركة </a:t>
            </a:r>
            <a:r>
              <a:rPr lang="ar-IQ" sz="2400" dirty="0">
                <a:ea typeface="Times New Roman"/>
              </a:rPr>
              <a:t>الماء داخل </a:t>
            </a:r>
            <a:r>
              <a:rPr lang="ar-IQ" sz="2400" dirty="0" smtClean="0">
                <a:ea typeface="Times New Roman"/>
              </a:rPr>
              <a:t>المفقسة تكون من الأسفل الى الأعلى وتعمل على </a:t>
            </a:r>
            <a:r>
              <a:rPr lang="ar-IQ" sz="2400" dirty="0">
                <a:ea typeface="Times New Roman"/>
              </a:rPr>
              <a:t>تجهز الماء بالأوكسجين باستمرار </a:t>
            </a:r>
            <a:r>
              <a:rPr lang="ar-IQ" sz="2400" dirty="0" smtClean="0">
                <a:ea typeface="Times New Roman"/>
              </a:rPr>
              <a:t>فضلاً عن تنظيف </a:t>
            </a:r>
            <a:r>
              <a:rPr lang="ar-IQ" sz="2400" dirty="0">
                <a:ea typeface="Times New Roman"/>
              </a:rPr>
              <a:t>البيوض ومنع تكتلها </a:t>
            </a:r>
            <a:r>
              <a:rPr lang="ar-IQ" sz="2400" dirty="0" smtClean="0">
                <a:ea typeface="Times New Roman"/>
              </a:rPr>
              <a:t>واختناق الأجنة.</a:t>
            </a:r>
          </a:p>
          <a:p>
            <a:pPr marL="457200" indent="-457200" algn="just">
              <a:lnSpc>
                <a:spcPct val="150000"/>
              </a:lnSpc>
              <a:spcAft>
                <a:spcPts val="1000"/>
              </a:spcAft>
              <a:buFont typeface="Arial" pitchFamily="34" charset="0"/>
              <a:buChar char="•"/>
            </a:pPr>
            <a:r>
              <a:rPr lang="ar-IQ" sz="2400" dirty="0" smtClean="0">
                <a:ea typeface="Times New Roman"/>
              </a:rPr>
              <a:t>تنتهي المفقسة من الأعلى بمزراب يسكب الماء داخل جامعة مفتوحة من طرفيها لتسهل نزول اليرقات الفاقسة الى الحاضنة.</a:t>
            </a:r>
            <a:endParaRPr lang="ar-IQ" sz="2400" dirty="0"/>
          </a:p>
        </p:txBody>
      </p:sp>
    </p:spTree>
    <p:extLst>
      <p:ext uri="{BB962C8B-B14F-4D97-AF65-F5344CB8AC3E}">
        <p14:creationId xmlns:p14="http://schemas.microsoft.com/office/powerpoint/2010/main" val="1099523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3028</TotalTime>
  <Words>513</Words>
  <Application>Microsoft Office PowerPoint</Application>
  <PresentationFormat>On-screen Show (4:3)</PresentationFormat>
  <Paragraphs>20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DELL</dc:creator>
  <cp:lastModifiedBy>Maher</cp:lastModifiedBy>
  <cp:revision>54</cp:revision>
  <dcterms:created xsi:type="dcterms:W3CDTF">2021-05-25T19:33:21Z</dcterms:created>
  <dcterms:modified xsi:type="dcterms:W3CDTF">2023-04-02T08:09:35Z</dcterms:modified>
</cp:coreProperties>
</file>